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87" r:id="rId3"/>
    <p:sldId id="286" r:id="rId4"/>
    <p:sldId id="284" r:id="rId5"/>
    <p:sldId id="261" r:id="rId6"/>
    <p:sldId id="260" r:id="rId7"/>
    <p:sldId id="259" r:id="rId8"/>
    <p:sldId id="262" r:id="rId9"/>
    <p:sldId id="263" r:id="rId10"/>
    <p:sldId id="265" r:id="rId11"/>
    <p:sldId id="276" r:id="rId12"/>
    <p:sldId id="264" r:id="rId13"/>
    <p:sldId id="277" r:id="rId14"/>
    <p:sldId id="278" r:id="rId15"/>
    <p:sldId id="266" r:id="rId16"/>
    <p:sldId id="280" r:id="rId17"/>
    <p:sldId id="269" r:id="rId18"/>
    <p:sldId id="282" r:id="rId19"/>
    <p:sldId id="272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7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8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1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70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93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69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97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7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5435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1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0C1CCC-0615-4658-9346-CF501679D89A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25.04.2016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732535-999B-4F64-8E65-CADB547A93D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0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Собрание </a:t>
            </a:r>
            <a:b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11 класс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</a:rPr>
              <a:t>2016 год </a:t>
            </a:r>
            <a:endParaRPr lang="ru-RU" sz="8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710024"/>
              </p:ext>
            </p:extLst>
          </p:nvPr>
        </p:nvGraphicFramePr>
        <p:xfrm>
          <a:off x="457200" y="836712"/>
          <a:ext cx="8229600" cy="4640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 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транспортир,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Математика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Линейка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Химия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11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9677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Физика,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математика(профиль),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литература,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информатика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ИКТ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обществознание, история–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</a:rPr>
              <a:t>235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язык, химия,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210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География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математика(база), </a:t>
            </a:r>
            <a:r>
              <a:rPr lang="ru-RU" sz="3600" dirty="0" smtClean="0">
                <a:latin typeface="Arial" panose="020B0604020202020204" pitchFamily="34" charset="0"/>
              </a:rPr>
              <a:t>биология,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язык(без говорения) 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(говорение)-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проведения ГИА-11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Обучающиеся рассаживаются за рабочие столы в соответствии с проведенным распределением. Изменение рабочего места не допускается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До начала экзамена организаторы проводят инструктаж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Экзаменационные материалы для проведения ЕГЭ включают в себя КИМ, бланки регистрации, бланки для ответов на задания с выбором ответа, с кратким ответом, с развернутым ответом </a:t>
            </a:r>
          </a:p>
        </p:txBody>
      </p:sp>
    </p:spTree>
    <p:extLst>
      <p:ext uri="{BB962C8B-B14F-4D97-AF65-F5344CB8AC3E}">
        <p14:creationId xmlns:p14="http://schemas.microsoft.com/office/powerpoint/2010/main" val="24880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/>
              <a:t>Порядок проведения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661248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соблюдают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устанавливаемый порядок проведения ГИА и следуют указаниям организаторов, а организаторы обеспечивают устанавливаемый порядок проведения ГИА в аудитории и осуществляют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контроль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ним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должны общаться друг с другом, не могут свободно перемещаться по аудитории и ППЭ. Во время экзамена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могут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выходить из аудитории и перемещаться по ППЭ в сопровождении одного из организаторов. При выходе из аудитории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обучающиеся оставляют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экзаменационные материалы и черновики на рабочем столе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10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14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4D4D4D"/>
                </a:solidFill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- выносить из аудиторий и ППЭ экзаменационных материалов на бумажном или электронном носителях, фотографировать их </a:t>
            </a:r>
            <a:endParaRPr lang="ru-RU" sz="3200" b="1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Минимальный балл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>Обязательные предметы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русский язык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 баллов; 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(для аттестата –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24 балла)</a:t>
            </a:r>
            <a:endParaRPr lang="ru-RU" sz="8000" i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математика проф.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ровня -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27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балла. 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(для аттестата – 27 баллов)</a:t>
            </a:r>
          </a:p>
          <a:p>
            <a:pPr lvl="0"/>
            <a:r>
              <a:rPr lang="ru-RU" sz="8000" dirty="0">
                <a:latin typeface="Arial" pitchFamily="34" charset="0"/>
                <a:cs typeface="Arial" pitchFamily="34" charset="0"/>
              </a:rPr>
              <a:t>ф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изика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Химия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 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Информатика -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40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Биология </a:t>
            </a:r>
            <a:r>
              <a:rPr lang="ru-RU" sz="8000" b="1" dirty="0">
                <a:latin typeface="Arial" pitchFamily="34" charset="0"/>
                <a:cs typeface="Arial" pitchFamily="34" charset="0"/>
              </a:rPr>
              <a:t>36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баллов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История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География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37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баллов</a:t>
            </a:r>
          </a:p>
          <a:p>
            <a:pPr lvl="0"/>
            <a:r>
              <a:rPr lang="ru-RU" sz="8000" dirty="0" smtClean="0">
                <a:latin typeface="Arial" pitchFamily="34" charset="0"/>
                <a:cs typeface="Arial" pitchFamily="34" charset="0"/>
              </a:rPr>
              <a:t>Обществознание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42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Литература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32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</a:p>
          <a:p>
            <a:pPr lvl="0"/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Иностр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. язык </a:t>
            </a:r>
            <a:r>
              <a:rPr lang="ru-RU" sz="8000" b="1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балла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8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8000" b="1" dirty="0">
                <a:latin typeface="Arial" pitchFamily="34" charset="0"/>
                <a:cs typeface="Arial" pitchFamily="34" charset="0"/>
              </a:rPr>
            </a:br>
            <a:r>
              <a:rPr lang="ru-RU" sz="8000" b="1" i="1" dirty="0" smtClean="0">
                <a:latin typeface="Arial" pitchFamily="34" charset="0"/>
                <a:cs typeface="Arial" pitchFamily="34" charset="0"/>
              </a:rPr>
              <a:t>Тестовый </a:t>
            </a:r>
            <a:r>
              <a:rPr lang="ru-RU" sz="8000" b="1" i="1" dirty="0">
                <a:latin typeface="Arial" pitchFamily="34" charset="0"/>
                <a:cs typeface="Arial" pitchFamily="34" charset="0"/>
              </a:rPr>
              <a:t>балл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— это балл по </a:t>
            </a:r>
            <a:r>
              <a:rPr lang="ru-RU" sz="8000" i="1" dirty="0" err="1">
                <a:latin typeface="Arial" pitchFamily="34" charset="0"/>
                <a:cs typeface="Arial" pitchFamily="34" charset="0"/>
              </a:rPr>
              <a:t>стобалльной</a:t>
            </a:r>
            <a:r>
              <a:rPr lang="ru-RU" sz="8000" i="1" dirty="0">
                <a:latin typeface="Arial" pitchFamily="34" charset="0"/>
                <a:cs typeface="Arial" pitchFamily="34" charset="0"/>
              </a:rPr>
              <a:t> шкале, получаемый с помощью специальной статистической обработки заполненных бланков на этапе окончательной обработки результатов.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5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16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</a:t>
            </a:r>
            <a:endParaRPr lang="ru-RU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 Unicode MS" panose="020B0604020202020204" pitchFamily="34" charset="-128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130894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Аттестат о среднем общем образовании и приложение к нему выдаются лицам, завершившим обучение по образовательным программам среднего общего образования и успешно прошедшим государственную итоговую аттестацию.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CA87-35B5-4DE1-8AAF-7C06DA559AC8}" type="slidenum">
              <a:rPr lang="ru-RU"/>
              <a:pPr/>
              <a:t>18</a:t>
            </a:fld>
            <a:endParaRPr lang="ru-R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63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13787" cy="597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Итоговые отметки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Итоговые отметки за 11 класс определяются как среднее арифметическое полугодовых и годовых отметок обучающегося за каждый год обучения по образовательной программе среднего общего образования и выставляются в аттестат целыми числами в соответствии с правилами математического округления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 dirty="0" smtClean="0">
                <a:solidFill>
                  <a:srgbClr val="3333CC"/>
                </a:solidFill>
                <a:latin typeface="Arial" panose="020B0604020202020204" pitchFamily="34" charset="0"/>
              </a:rPr>
              <a:t>Аттестат о среднем общем образовании с отличием </a:t>
            </a:r>
            <a:r>
              <a:rPr lang="ru-RU" sz="2400" dirty="0"/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приложение к нему выдаются выпускникам 11 класса, завершившим обучение по образовательным программам среднего общего образования, успешно прошедшим государственную итоговую аттестацию и имеющим итоговые отметки "отлично" по всем учебным предметам учебного плана,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изучавшимся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уровне среднего общего образования</a:t>
            </a:r>
            <a:r>
              <a:rPr lang="ru-RU" sz="2400" dirty="0"/>
              <a:t>.</a:t>
            </a: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49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10-11 класс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703069"/>
              </p:ext>
            </p:extLst>
          </p:nvPr>
        </p:nvGraphicFramePr>
        <p:xfrm>
          <a:off x="1043608" y="1124744"/>
          <a:ext cx="7272808" cy="4923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5338"/>
                <a:gridCol w="2713735"/>
                <a:gridCol w="2713735"/>
              </a:tblGrid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 «А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»(год)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«А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»(1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полуг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«4;5»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кач. успев.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0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2881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5409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10-11 </a:t>
            </a:r>
            <a:r>
              <a:rPr lang="ru-RU" sz="5400" dirty="0" smtClean="0"/>
              <a:t>классы</a:t>
            </a:r>
            <a:endParaRPr lang="ru-RU" sz="5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83971"/>
              </p:ext>
            </p:extLst>
          </p:nvPr>
        </p:nvGraphicFramePr>
        <p:xfrm>
          <a:off x="1115615" y="980725"/>
          <a:ext cx="7200802" cy="4896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488"/>
                <a:gridCol w="2399488"/>
                <a:gridCol w="2401826"/>
              </a:tblGrid>
              <a:tr h="92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 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»(год)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»(1полуг)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«5»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«4;5»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«2»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кач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успев.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82,8%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42,86%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Ср. балл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1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4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4846"/>
                </a:solidFill>
                <a:latin typeface="Arial" panose="020B0604020202020204" pitchFamily="34" charset="0"/>
              </a:rPr>
              <a:t>Допуск к </a:t>
            </a:r>
            <a:r>
              <a:rPr lang="ru-RU" dirty="0" smtClean="0">
                <a:solidFill>
                  <a:srgbClr val="004846"/>
                </a:solidFill>
                <a:latin typeface="Arial" panose="020B0604020202020204" pitchFamily="34" charset="0"/>
              </a:rPr>
              <a:t>ГИА-11</a:t>
            </a:r>
            <a:endParaRPr lang="ru-RU" dirty="0">
              <a:solidFill>
                <a:srgbClr val="004846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974107"/>
            <a:ext cx="82804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ГИА-11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Итоговое сочинение – условие допуска к ГИА-11</a:t>
            </a:r>
            <a:endParaRPr lang="ru-RU" sz="2800" dirty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X, XI 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класс 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5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528" y="1431333"/>
            <a:ext cx="4032448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ЕГЭ</a:t>
            </a: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1" y="2996952"/>
            <a:ext cx="3871004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6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29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1844675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предметы по выбору </a:t>
            </a:r>
            <a:r>
              <a:rPr 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сдаются на добровольной основе: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7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Сроки ГИА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22960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обязательные предметы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-Русский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язык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30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-Математика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(база)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(профиль) 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6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По выбору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-география, литература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27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обществознание–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8 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18)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язык(говорение) -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10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-иностранный язык (без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говорения), биология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14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информатика,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история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16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№18)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-химия,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физика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20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(МБОУ СШ№18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Резервные дни – 22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июня-28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июня</a:t>
            </a:r>
            <a:endParaRPr lang="ru-RU" u="sng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Начало всех экзаменов в 10.00</a:t>
            </a:r>
            <a:endParaRPr lang="ru-RU" sz="1400" dirty="0">
              <a:ea typeface="Calibri"/>
              <a:cs typeface="Times New Roman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8</a:t>
            </a:fld>
            <a:endParaRPr lang="ru-R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ГИА-11: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распределения в данный ППЭ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Аудитории оборудуются средствами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видеонаблюдения</a:t>
            </a:r>
          </a:p>
          <a:p>
            <a:pPr lvl="1" fontAlgn="base">
              <a:spcBef>
                <a:spcPts val="700"/>
              </a:spcBef>
              <a:spcAft>
                <a:spcPct val="0"/>
              </a:spcAft>
              <a:buSzPct val="164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входе в ППЭ – ручной металлоискатель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9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Ручка(черная 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капиллярная)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необходимости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0373" y="5013176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894</Words>
  <Application>Microsoft Office PowerPoint</Application>
  <PresentationFormat>Экран (4:3)</PresentationFormat>
  <Paragraphs>155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Солнцестояние</vt:lpstr>
      <vt:lpstr>Собрание  11 класс </vt:lpstr>
      <vt:lpstr>              10-11 класс</vt:lpstr>
      <vt:lpstr>10-11 классы</vt:lpstr>
      <vt:lpstr>Допуск к ГИА-11</vt:lpstr>
      <vt:lpstr>Формы проведения</vt:lpstr>
      <vt:lpstr>Перечень предметов ГИА</vt:lpstr>
      <vt:lpstr>Сроки ГИА</vt:lpstr>
      <vt:lpstr>Допуск в ППЭ</vt:lpstr>
      <vt:lpstr>На столе участника:</vt:lpstr>
      <vt:lpstr>чем разрешено пользоваться</vt:lpstr>
      <vt:lpstr>Время выполнения работы</vt:lpstr>
      <vt:lpstr>Порядок проведения ГИА-11</vt:lpstr>
      <vt:lpstr>Порядок проведения ГИА-11</vt:lpstr>
      <vt:lpstr>Презентация PowerPoint</vt:lpstr>
      <vt:lpstr>Минимальный балл</vt:lpstr>
      <vt:lpstr>Апелляция</vt:lpstr>
      <vt:lpstr>Аттестат</vt:lpstr>
      <vt:lpstr>Аттестат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32</cp:revision>
  <cp:lastPrinted>2015-04-22T11:14:47Z</cp:lastPrinted>
  <dcterms:created xsi:type="dcterms:W3CDTF">2014-04-14T12:33:02Z</dcterms:created>
  <dcterms:modified xsi:type="dcterms:W3CDTF">2016-04-25T09:47:47Z</dcterms:modified>
</cp:coreProperties>
</file>